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ags/tag4.xml" ContentType="application/vnd.openxmlformats-officedocument.presentationml.tags+xml"/>
  <Override PartName="/ppt/tags/tag5.xml" ContentType="application/vnd.openxmlformats-officedocument.presentationml.tag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tags/tag1.xml" ContentType="application/vnd.openxmlformats-officedocument.presentationml.tags+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58" r:id="rId5"/>
    <p:sldId id="269" r:id="rId6"/>
    <p:sldId id="259" r:id="rId7"/>
  </p:sldIdLst>
  <p:sldSz cx="9144000" cy="6858000" type="screen4x3"/>
  <p:notesSz cx="6858000" cy="9144000"/>
  <p:custDataLst>
    <p:tags r:id="rId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2"/>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gs" Target="tags/tag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tags" Target="../tags/tag3.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tags" Target="../tags/tag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custDataLst>
              <p:tags r:id="rId2"/>
            </p:custDataLst>
          </p:nvPr>
        </p:nvSpPr>
        <p:spPr>
          <a:xfrm>
            <a:off x="685800" y="990600"/>
            <a:ext cx="7772400" cy="1470025"/>
          </a:xfrm>
        </p:spPr>
        <p:txBody>
          <a:bodyPr>
            <a:normAutofit/>
          </a:bodyPr>
          <a:lstStyle/>
          <a:p>
            <a:r>
              <a:rPr lang="en-US" sz="3200" dirty="0" smtClean="0">
                <a:solidFill>
                  <a:srgbClr val="C00000"/>
                </a:solidFill>
                <a:latin typeface="Arial" pitchFamily="34" charset="0"/>
                <a:cs typeface="Arial" pitchFamily="34" charset="0"/>
              </a:rPr>
              <a:t>LESSON 1</a:t>
            </a:r>
            <a:endParaRPr lang="en-US" sz="32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1295400" y="2819400"/>
            <a:ext cx="6400800" cy="1752600"/>
          </a:xfrm>
        </p:spPr>
        <p:txBody>
          <a:bodyPr>
            <a:normAutofit/>
          </a:bodyPr>
          <a:lstStyle/>
          <a:p>
            <a:r>
              <a:rPr lang="en-US" sz="3600" dirty="0" smtClean="0">
                <a:solidFill>
                  <a:srgbClr val="0070C0"/>
                </a:solidFill>
                <a:latin typeface="Arial" pitchFamily="34" charset="0"/>
                <a:cs typeface="Arial" pitchFamily="34" charset="0"/>
              </a:rPr>
              <a:t>THE TINY TEACHER</a:t>
            </a:r>
          </a:p>
        </p:txBody>
      </p:sp>
    </p:spTree>
    <p:custDataLst>
      <p:tags r:id="rId1"/>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custDataLst>
              <p:tags r:id="rId2"/>
            </p:custDataLst>
          </p:nvPr>
        </p:nvSpPr>
        <p:spPr/>
        <p:txBody>
          <a:bodyPr>
            <a:normAutofit/>
          </a:bodyPr>
          <a:lstStyle/>
          <a:p>
            <a:r>
              <a:rPr lang="en-US" sz="2400" b="1" u="sng" dirty="0" smtClean="0">
                <a:latin typeface="Arial" pitchFamily="34" charset="0"/>
                <a:cs typeface="Arial" pitchFamily="34" charset="0"/>
              </a:rPr>
              <a:t>Key words</a:t>
            </a:r>
            <a:endParaRPr lang="en-US" sz="2400" b="1" u="sng" dirty="0">
              <a:latin typeface="Arial" pitchFamily="34" charset="0"/>
              <a:cs typeface="Arial" pitchFamily="34" charset="0"/>
            </a:endParaRPr>
          </a:p>
        </p:txBody>
      </p:sp>
      <p:sp>
        <p:nvSpPr>
          <p:cNvPr id="5" name="Content Placeholder 4"/>
          <p:cNvSpPr>
            <a:spLocks noGrp="1"/>
          </p:cNvSpPr>
          <p:nvPr>
            <p:ph idx="1"/>
          </p:nvPr>
        </p:nvSpPr>
        <p:spPr/>
        <p:txBody>
          <a:bodyPr>
            <a:noAutofit/>
          </a:bodyPr>
          <a:lstStyle/>
          <a:p>
            <a:pPr>
              <a:buFont typeface="Wingdings" pitchFamily="2" charset="2"/>
              <a:buChar char="Ø"/>
            </a:pPr>
            <a:endParaRPr lang="en-US" sz="2800" dirty="0" smtClean="0">
              <a:latin typeface="Arial" pitchFamily="34" charset="0"/>
              <a:cs typeface="Arial" pitchFamily="34" charset="0"/>
            </a:endParaRPr>
          </a:p>
          <a:p>
            <a:pPr>
              <a:buFont typeface="Wingdings" pitchFamily="2" charset="2"/>
              <a:buChar char="Ø"/>
            </a:pPr>
            <a:r>
              <a:rPr lang="en-US" sz="2800" dirty="0" smtClean="0">
                <a:latin typeface="Arial" pitchFamily="34" charset="0"/>
                <a:cs typeface="Arial" pitchFamily="34" charset="0"/>
              </a:rPr>
              <a:t>Grubs</a:t>
            </a:r>
            <a:r>
              <a:rPr lang="en-US" sz="2800" dirty="0" smtClean="0">
                <a:latin typeface="Arial" pitchFamily="34" charset="0"/>
                <a:cs typeface="Arial" pitchFamily="34" charset="0"/>
              </a:rPr>
              <a:t>: the young insects</a:t>
            </a:r>
          </a:p>
          <a:p>
            <a:pPr>
              <a:buFont typeface="Wingdings" pitchFamily="2" charset="2"/>
              <a:buChar char="Ø"/>
            </a:pPr>
            <a:r>
              <a:rPr lang="en-US" sz="2800" dirty="0" smtClean="0">
                <a:latin typeface="Arial" pitchFamily="34" charset="0"/>
                <a:cs typeface="Arial" pitchFamily="34" charset="0"/>
              </a:rPr>
              <a:t>Lesser-breeds: not of good quality</a:t>
            </a:r>
          </a:p>
          <a:p>
            <a:pPr>
              <a:buFont typeface="Wingdings" pitchFamily="2" charset="2"/>
              <a:buChar char="Ø"/>
            </a:pPr>
            <a:r>
              <a:rPr lang="en-US" sz="2800" dirty="0" smtClean="0">
                <a:latin typeface="Arial" pitchFamily="34" charset="0"/>
                <a:cs typeface="Arial" pitchFamily="34" charset="0"/>
              </a:rPr>
              <a:t>Hatch: to produce young by incubation</a:t>
            </a:r>
          </a:p>
          <a:p>
            <a:pPr>
              <a:buFont typeface="Wingdings" pitchFamily="2" charset="2"/>
              <a:buChar char="Ø"/>
            </a:pPr>
            <a:r>
              <a:rPr lang="en-US" sz="2800" dirty="0" smtClean="0">
                <a:latin typeface="Arial" pitchFamily="34" charset="0"/>
                <a:cs typeface="Arial" pitchFamily="34" charset="0"/>
              </a:rPr>
              <a:t>Alien: foreign, differing in nature or </a:t>
            </a:r>
            <a:r>
              <a:rPr lang="en-US" sz="2800" dirty="0" smtClean="0">
                <a:latin typeface="Arial" pitchFamily="34" charset="0"/>
                <a:cs typeface="Arial" pitchFamily="34" charset="0"/>
              </a:rPr>
              <a:t>character</a:t>
            </a:r>
          </a:p>
          <a:p>
            <a:pPr>
              <a:buFont typeface="Wingdings" pitchFamily="2" charset="2"/>
              <a:buChar char="Ø"/>
            </a:pPr>
            <a:r>
              <a:rPr lang="en-US" sz="2800" dirty="0" smtClean="0">
                <a:latin typeface="Arial" pitchFamily="34" charset="0"/>
                <a:cs typeface="Arial" pitchFamily="34" charset="0"/>
              </a:rPr>
              <a:t>Storehouse: place where things can be stored </a:t>
            </a:r>
          </a:p>
          <a:p>
            <a:pPr>
              <a:buFont typeface="Wingdings" pitchFamily="2" charset="2"/>
              <a:buChar char="Ø"/>
            </a:pPr>
            <a:r>
              <a:rPr lang="en-US" sz="2800" dirty="0" smtClean="0"/>
              <a:t>Unbelievably: Something which is difficult to believe</a:t>
            </a:r>
            <a:endParaRPr lang="en-US" sz="2800" dirty="0">
              <a:latin typeface="Arial" pitchFamily="34" charset="0"/>
              <a:cs typeface="Arial" pitchFamily="34" charset="0"/>
            </a:endParaRPr>
          </a:p>
        </p:txBody>
      </p:sp>
    </p:spTree>
    <p:custDataLst>
      <p:tags r:id="rId1"/>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a:t>
            </a:r>
            <a:endParaRPr lang="en-US" dirty="0"/>
          </a:p>
        </p:txBody>
      </p:sp>
      <p:sp>
        <p:nvSpPr>
          <p:cNvPr id="3" name="Content Placeholder 2"/>
          <p:cNvSpPr>
            <a:spLocks noGrp="1"/>
          </p:cNvSpPr>
          <p:nvPr>
            <p:ph idx="1"/>
          </p:nvPr>
        </p:nvSpPr>
        <p:spPr/>
        <p:txBody>
          <a:bodyPr>
            <a:normAutofit fontScale="92500"/>
          </a:bodyPr>
          <a:lstStyle/>
          <a:p>
            <a:pPr>
              <a:buNone/>
            </a:pPr>
            <a:r>
              <a:rPr lang="en-US" dirty="0" smtClean="0"/>
              <a:t>Students will be able to:</a:t>
            </a:r>
          </a:p>
          <a:p>
            <a:r>
              <a:rPr lang="en-US" dirty="0" smtClean="0"/>
              <a:t>Understand the theme of the lesson- Importance of hard work and dedication towards duty. </a:t>
            </a:r>
          </a:p>
          <a:p>
            <a:r>
              <a:rPr lang="en-US" dirty="0" smtClean="0"/>
              <a:t>Sequence events</a:t>
            </a:r>
          </a:p>
          <a:p>
            <a:r>
              <a:rPr lang="en-US" dirty="0" smtClean="0"/>
              <a:t>Enhance vocabulary</a:t>
            </a:r>
          </a:p>
          <a:p>
            <a:r>
              <a:rPr lang="en-US" dirty="0" smtClean="0"/>
              <a:t>Complete exercise at the end of the story</a:t>
            </a:r>
          </a:p>
          <a:p>
            <a:r>
              <a:rPr lang="en-US" dirty="0" smtClean="0"/>
              <a:t>Inculcate the values of dedication and hard work</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smtClean="0">
                <a:latin typeface="Arial" pitchFamily="34" charset="0"/>
                <a:cs typeface="Arial" pitchFamily="34" charset="0"/>
              </a:rPr>
              <a:t>Key </a:t>
            </a:r>
            <a:r>
              <a:rPr lang="en-US" sz="4000" dirty="0" smtClean="0">
                <a:latin typeface="Arial" pitchFamily="34" charset="0"/>
                <a:cs typeface="Arial" pitchFamily="34" charset="0"/>
              </a:rPr>
              <a:t>Points from the text</a:t>
            </a:r>
            <a:endParaRPr lang="en-US" sz="4000"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The tiny </a:t>
            </a:r>
            <a:r>
              <a:rPr lang="en-US" dirty="0" smtClean="0">
                <a:latin typeface="Arial" pitchFamily="34" charset="0"/>
                <a:cs typeface="Arial" pitchFamily="34" charset="0"/>
              </a:rPr>
              <a:t>teacher </a:t>
            </a:r>
            <a:r>
              <a:rPr lang="en-US" dirty="0" smtClean="0">
                <a:latin typeface="Arial" pitchFamily="34" charset="0"/>
                <a:cs typeface="Arial" pitchFamily="34" charset="0"/>
              </a:rPr>
              <a:t>depicts the dedication of the smallest creature towards the duties assigned to them. Being the hard working and intelligent character, they perform their duties with utmost sincerity. They live in an anthill having hundreds of little rooms and passage for all ants</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u="sng" dirty="0" smtClean="0">
                <a:latin typeface="Arial" pitchFamily="34" charset="0"/>
                <a:cs typeface="Arial" pitchFamily="34" charset="0"/>
              </a:rPr>
              <a:t>Key Points from the text contd.</a:t>
            </a:r>
            <a:endParaRPr lang="en-US" sz="4000" u="sng" dirty="0">
              <a:latin typeface="Arial" pitchFamily="34" charset="0"/>
              <a:cs typeface="Arial" pitchFamily="34" charset="0"/>
            </a:endParaRPr>
          </a:p>
        </p:txBody>
      </p:sp>
      <p:sp>
        <p:nvSpPr>
          <p:cNvPr id="3" name="Content Placeholder 2"/>
          <p:cNvSpPr>
            <a:spLocks noGrp="1"/>
          </p:cNvSpPr>
          <p:nvPr>
            <p:ph idx="1"/>
          </p:nvPr>
        </p:nvSpPr>
        <p:spPr/>
        <p:txBody>
          <a:bodyPr/>
          <a:lstStyle/>
          <a:p>
            <a:r>
              <a:rPr lang="en-US" dirty="0" smtClean="0">
                <a:latin typeface="Arial" pitchFamily="34" charset="0"/>
                <a:cs typeface="Arial" pitchFamily="34" charset="0"/>
              </a:rPr>
              <a:t> They also allow other creatures to; live in their anthill to get pleasant smell, sweet juice and playthings. People should learn many qualities from this wisest creature’s hard work, sense of duty and discipline, loyalty towards their community, society and nation.</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Arial" pitchFamily="34" charset="0"/>
                <a:cs typeface="Arial" pitchFamily="34" charset="0"/>
              </a:rPr>
              <a:t>Learning Outcomes</a:t>
            </a:r>
            <a:endParaRPr lang="en-US" u="sng" dirty="0">
              <a:latin typeface="Arial" pitchFamily="34" charset="0"/>
              <a:cs typeface="Arial" pitchFamily="34" charset="0"/>
            </a:endParaRPr>
          </a:p>
        </p:txBody>
      </p:sp>
      <p:sp>
        <p:nvSpPr>
          <p:cNvPr id="3" name="Content Placeholder 2"/>
          <p:cNvSpPr>
            <a:spLocks noGrp="1"/>
          </p:cNvSpPr>
          <p:nvPr>
            <p:ph idx="1"/>
          </p:nvPr>
        </p:nvSpPr>
        <p:spPr/>
        <p:txBody>
          <a:bodyPr>
            <a:normAutofit/>
          </a:bodyPr>
          <a:lstStyle/>
          <a:p>
            <a:r>
              <a:rPr lang="en-US" dirty="0" smtClean="0">
                <a:latin typeface="Arial" pitchFamily="34" charset="0"/>
                <a:cs typeface="Arial" pitchFamily="34" charset="0"/>
              </a:rPr>
              <a:t>To infer meaning from the text.</a:t>
            </a:r>
          </a:p>
          <a:p>
            <a:r>
              <a:rPr lang="en-US" dirty="0" smtClean="0">
                <a:latin typeface="Arial" pitchFamily="34" charset="0"/>
                <a:cs typeface="Arial" pitchFamily="34" charset="0"/>
              </a:rPr>
              <a:t>The author’s style of writing.</a:t>
            </a:r>
            <a:endParaRPr lang="en-US" dirty="0" smtClean="0">
              <a:latin typeface="Arial" pitchFamily="34" charset="0"/>
              <a:cs typeface="Arial" pitchFamily="34" charset="0"/>
            </a:endParaRPr>
          </a:p>
          <a:p>
            <a:r>
              <a:rPr lang="en-US" dirty="0" smtClean="0">
                <a:latin typeface="Arial" pitchFamily="34" charset="0"/>
                <a:cs typeface="Arial" pitchFamily="34" charset="0"/>
              </a:rPr>
              <a:t>Understand the fact that to achieve success, dedication towards duty is imperative.</a:t>
            </a:r>
          </a:p>
          <a:p>
            <a:r>
              <a:rPr lang="en-US" dirty="0" smtClean="0">
                <a:latin typeface="Arial" pitchFamily="34" charset="0"/>
                <a:cs typeface="Arial" pitchFamily="34" charset="0"/>
              </a:rPr>
              <a:t>Critically examine the importance of dedication and perseverance.</a:t>
            </a:r>
            <a:endParaRPr lang="en-US" dirty="0">
              <a:latin typeface="Arial" pitchFamily="34" charset="0"/>
              <a:cs typeface="Arial" pitchFamily="34" charset="0"/>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S_PPT_DBNAME" val="ec15c0da-acf7-4615-ac8c-d0969fd373a1.mdb"/>
  <p:tag name="ARS_RESPONSE_PERSONNUM" val="30"/>
</p:tagLst>
</file>

<file path=ppt/tags/tag2.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3.xml><?xml version="1.0" encoding="utf-8"?>
<p:tagLst xmlns:a="http://schemas.openxmlformats.org/drawingml/2006/main" xmlns:r="http://schemas.openxmlformats.org/officeDocument/2006/relationships" xmlns:p="http://schemas.openxmlformats.org/presentationml/2006/main">
  <p:tag name="ARS_SLIDETITLE_AUTOSET" val="0"/>
</p:tagLst>
</file>

<file path=ppt/tags/tag4.xml><?xml version="1.0" encoding="utf-8"?>
<p:tagLst xmlns:a="http://schemas.openxmlformats.org/drawingml/2006/main" xmlns:r="http://schemas.openxmlformats.org/officeDocument/2006/relationships" xmlns:p="http://schemas.openxmlformats.org/presentationml/2006/main">
  <p:tag name="ARS_RESPONSETYPE" val="None"/>
  <p:tag name="ARS_CHARTPARA_ITEMLABELFONTNAME" val="Arial"/>
  <p:tag name="ARS_CHARTPARA_ITEMLABELFONTSIZE" val="16"/>
  <p:tag name="ARS_CHARTPARA_ITEMLABELFONTBOLD" val="False"/>
  <p:tag name="ARS_CHARTPARA_ITEMLABELFONTITALIC" val="False"/>
  <p:tag name="ARS_CHARTPARA_ITEMLABELFONTCOLOR" val="-16777216"/>
  <p:tag name="ARS_CHARTPARA_DATALABELFONTNAME" val="Arial"/>
  <p:tag name="ARS_CHARTPARA_DATALABELFONTSIZE" val="14"/>
  <p:tag name="ARS_CHARTPARA_DATALABELFONTBOLD" val="False"/>
  <p:tag name="ARS_CHARTPARA_DATALABELFONTITALIC" val="False"/>
  <p:tag name="ARS_CHARTPARA_DATALABELFONTCOLOR" val="-16777216"/>
  <p:tag name="ARS_CHARTPARA_DATAFORMAT" val="ltNumberValue"/>
  <p:tag name="ARS_CHARTPARA_SHOWTIME" val="csStop"/>
  <p:tag name="ARS_CHARTPARA_NUMBERDEC" val="0"/>
  <p:tag name="ARS_CHARTPARA_DATAPERCENTBASE" val="crParticipant"/>
  <p:tag name="ARS_CHARTPARA_PERCENTDEC" val="1"/>
  <p:tag name="ARS_CHARTPARA_SHOW3D" val="0"/>
  <p:tag name="ARS_CHARTPOINTWIDTH" val="0.5"/>
  <p:tag name="ARS_CHARTSHOWITEMTEXT" val="0"/>
</p:tagLst>
</file>

<file path=ppt/tags/tag5.xml><?xml version="1.0" encoding="utf-8"?>
<p:tagLst xmlns:a="http://schemas.openxmlformats.org/drawingml/2006/main" xmlns:r="http://schemas.openxmlformats.org/officeDocument/2006/relationships" xmlns:p="http://schemas.openxmlformats.org/presentationml/2006/main">
  <p:tag name="ARS_SLIDETITLE_AUTOSET" val="0"/>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175</TotalTime>
  <Words>240</Words>
  <Application>Microsoft Office PowerPoint</Application>
  <PresentationFormat>On-screen Show (4:3)</PresentationFormat>
  <Paragraphs>26</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LESSON 1</vt:lpstr>
      <vt:lpstr>Key words</vt:lpstr>
      <vt:lpstr>Objective</vt:lpstr>
      <vt:lpstr>Key Points from the text</vt:lpstr>
      <vt:lpstr>Key Points from the text contd.</vt:lpstr>
      <vt:lpstr>Learning Outcomes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PROGRAMME OF REMEDIAL CLASSES</dc:title>
  <dc:creator>Raising</dc:creator>
  <cp:lastModifiedBy>Raising</cp:lastModifiedBy>
  <cp:revision>45</cp:revision>
  <dcterms:created xsi:type="dcterms:W3CDTF">2006-08-16T00:00:00Z</dcterms:created>
  <dcterms:modified xsi:type="dcterms:W3CDTF">2020-04-18T14:01:55Z</dcterms:modified>
</cp:coreProperties>
</file>